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7" r:id="rId4"/>
    <p:sldId id="264" r:id="rId5"/>
    <p:sldId id="278" r:id="rId6"/>
    <p:sldId id="26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40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NULL"/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CBF27-E95A-492F-BA9E-8167EB5E0C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A96520-F572-4E96-93F1-AE53D2DDFE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DD7B0-8BFD-4120-9D27-4D352C04D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A385E-8189-4409-9715-2C2A1EE25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7A9CA-BF63-4B6B-8EAA-9C71702A9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81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6EBD3-992F-468D-BD9C-6F1CA9301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92EA7-71EE-427C-9703-62CEDB1990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6FF5ED-35ED-4E00-AC6C-4B8F9CAEA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B6F45-B79D-4E16-A32F-71F1111CB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831939-A566-4019-86C9-00000CB6E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95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C087A-63CB-4EF3-8F61-AE2A08190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1A53E-326D-4391-BFCF-6544349DA3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C9892-F88A-4580-A714-B41C973D6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913C0B-4687-4AD8-90CB-E226B003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84627-1B7D-407D-B0A4-D5C6231F6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141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BB4F4-DE16-4E56-96BA-00C676274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A4500-1A43-444A-A545-C498AE3E57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14CDAA-24A5-4CF8-BF20-A5B28F64A7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1238F1-B327-4218-9943-F2BF01B25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4143C7-20F3-4AB2-B193-2CC56B4EA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4B86D0-391A-4078-AB00-392497914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48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EE50F-03ED-4F8B-96B7-E6AD7026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43DBAD-76E4-4246-8B94-DC22ABC0E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19B507-B40A-4EEF-A057-72D7C55A9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D7B939-F41C-4841-B290-F61641C1AB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8202AF-C4C1-4370-9AF3-BD2A1BD214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AFC4F6-4CFF-4B11-9B10-CB85AF681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6BBF4F-3173-454A-A157-0D97C314B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6C014F-B084-4B77-BD8E-65C042D0F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983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31E3C-74E8-47D5-AD4E-8E1BD9BB8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846DE7-09A1-41C0-B9EC-68A286A6C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DA0089-B831-4599-A1A0-B9B9B659D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E08B53-040F-497E-B10F-6C93A52B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912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5C5E7D-58F4-43A8-BD87-773B0CEA5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E48CFA-4AE6-4322-8B1F-7C3091738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0460F-E36E-462E-BE15-043DADD9B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364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B5724-0C16-4B86-92CA-805FFD7B3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2A62C-7EE2-4A77-83DB-5B773D980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EF4B6F-54B6-401E-BB09-CD31E45EA0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3B4494-86C8-42E9-8D6B-7379BCA6E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56008F-B66A-4292-886D-662DB2CC5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C70759-AD42-49B3-82B4-88F149F8D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133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1E034-4726-42FE-A5F5-235BBC43C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C85384-422E-40BB-982B-62069F1F9C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263633-891A-4886-B1A6-BAB532952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0C8E7F-5D9B-4904-83C9-6FDD2DC88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0D9EE-D287-4595-B511-768D53B43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7573D5-A83B-4656-87C1-19B9A0AC6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308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3B9DC-E001-45B1-98B1-0AD4A4585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134458-115C-444E-823B-5E9B0D2DC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1D24C-63A2-4E7C-9C9F-1419969B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57CA0C-C6FF-4D5E-A108-1B810A6D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17840-B503-4E64-854E-8E8650F48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895A72-5428-4F23-A34D-BC33FC80AF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2FDC63-EF0A-4BC9-9F2E-A34E8155AA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B9921-F1D7-4CE0-86E3-F47AABA5F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49F5B8-D867-4758-B1C4-8A2B9A731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5F3EE-1A9F-4618-ADD4-D0C9D4F33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918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V="1">
            <a:off x="0" y="5751694"/>
            <a:ext cx="12192000" cy="1106306"/>
            <a:chOff x="0" y="0"/>
            <a:chExt cx="7543800" cy="1778635"/>
          </a:xfrm>
        </p:grpSpPr>
        <p:sp>
          <p:nvSpPr>
            <p:cNvPr id="8" name="Flowchart: Document 4"/>
            <p:cNvSpPr/>
            <p:nvPr userDrawn="1"/>
          </p:nvSpPr>
          <p:spPr>
            <a:xfrm>
              <a:off x="0" y="238125"/>
              <a:ext cx="7543800" cy="1540510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" fmla="*/ 0 w 21600"/>
                <a:gd name="connsiteY0" fmla="*/ 0 h 20815"/>
                <a:gd name="connsiteX1" fmla="*/ 21600 w 21600"/>
                <a:gd name="connsiteY1" fmla="*/ 0 h 20815"/>
                <a:gd name="connsiteX2" fmla="*/ 21600 w 21600"/>
                <a:gd name="connsiteY2" fmla="*/ 10069 h 20815"/>
                <a:gd name="connsiteX3" fmla="*/ 0 w 21600"/>
                <a:gd name="connsiteY3" fmla="*/ 20172 h 20815"/>
                <a:gd name="connsiteX4" fmla="*/ 0 w 21600"/>
                <a:gd name="connsiteY4" fmla="*/ 0 h 20815"/>
                <a:gd name="connsiteX0" fmla="*/ 0 w 21600"/>
                <a:gd name="connsiteY0" fmla="*/ 0 h 18916"/>
                <a:gd name="connsiteX1" fmla="*/ 21600 w 21600"/>
                <a:gd name="connsiteY1" fmla="*/ 0 h 18916"/>
                <a:gd name="connsiteX2" fmla="*/ 21600 w 21600"/>
                <a:gd name="connsiteY2" fmla="*/ 10069 h 18916"/>
                <a:gd name="connsiteX3" fmla="*/ 0 w 21600"/>
                <a:gd name="connsiteY3" fmla="*/ 18184 h 18916"/>
                <a:gd name="connsiteX4" fmla="*/ 0 w 21600"/>
                <a:gd name="connsiteY4" fmla="*/ 0 h 18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0" h="18916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>
              <a:solidFill>
                <a:srgbClr val="A2D66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9" name="Flowchart: Document 4"/>
            <p:cNvSpPr/>
            <p:nvPr userDrawn="1"/>
          </p:nvSpPr>
          <p:spPr>
            <a:xfrm>
              <a:off x="0" y="0"/>
              <a:ext cx="7543800" cy="1695450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" fmla="*/ 0 w 21600"/>
                <a:gd name="connsiteY0" fmla="*/ 0 h 20815"/>
                <a:gd name="connsiteX1" fmla="*/ 21600 w 21600"/>
                <a:gd name="connsiteY1" fmla="*/ 0 h 20815"/>
                <a:gd name="connsiteX2" fmla="*/ 21600 w 21600"/>
                <a:gd name="connsiteY2" fmla="*/ 10069 h 20815"/>
                <a:gd name="connsiteX3" fmla="*/ 0 w 21600"/>
                <a:gd name="connsiteY3" fmla="*/ 20172 h 20815"/>
                <a:gd name="connsiteX4" fmla="*/ 0 w 21600"/>
                <a:gd name="connsiteY4" fmla="*/ 0 h 20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0" h="20815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 Box 2"/>
          <p:cNvSpPr txBox="1">
            <a:spLocks noChangeArrowheads="1"/>
          </p:cNvSpPr>
          <p:nvPr userDrawn="1"/>
        </p:nvSpPr>
        <p:spPr bwMode="auto">
          <a:xfrm>
            <a:off x="280987" y="5897701"/>
            <a:ext cx="5534025" cy="468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Richard Challoner School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 userDrawn="1"/>
        </p:nvSpPr>
        <p:spPr bwMode="auto">
          <a:xfrm>
            <a:off x="1495425" y="581025"/>
            <a:ext cx="3124200" cy="41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350" i="1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Headmaster: Mr S. Maher BA (Hons.) PGCE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1485900" y="885825"/>
            <a:ext cx="3124200" cy="424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spcAft>
                <a:spcPts val="0"/>
              </a:spcAft>
            </a:pPr>
            <a:r>
              <a:rPr lang="en-GB" sz="110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020 8330 5947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10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www.richardchalloner.com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8" b="97727" l="1171" r="9742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850" y="5584282"/>
            <a:ext cx="1247775" cy="1156970"/>
          </a:xfrm>
          <a:prstGeom prst="rect">
            <a:avLst/>
          </a:prstGeom>
        </p:spPr>
      </p:pic>
      <p:sp>
        <p:nvSpPr>
          <p:cNvPr id="14" name="Text Box 2"/>
          <p:cNvSpPr txBox="1">
            <a:spLocks noChangeArrowheads="1"/>
          </p:cNvSpPr>
          <p:nvPr userDrawn="1"/>
        </p:nvSpPr>
        <p:spPr bwMode="auto">
          <a:xfrm>
            <a:off x="290512" y="6345837"/>
            <a:ext cx="5534025" cy="37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i="1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“Doing ordinary things extraordinarily well”</a:t>
            </a:r>
            <a:endParaRPr lang="en-GB" sz="9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35000" y="698500"/>
            <a:ext cx="10439400" cy="4241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418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CD80D1-77EE-44A5-B7C1-C5C1BB45F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76604-F930-49BC-BE1B-83CC0CD29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4455D-E06F-434A-AC9A-F7CD24DE7E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12872-CB6F-4A96-9367-81428190D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247A1A-8A84-4184-9974-17C09B39CC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273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NUL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s://amazingapprenticeships.com/think-apprenticeships-films/" TargetMode="External"/><Relationship Id="rId7" Type="http://schemas.openxmlformats.org/officeDocument/2006/relationships/image" Target="../media/image1.jpg"/><Relationship Id="rId2" Type="http://schemas.openxmlformats.org/officeDocument/2006/relationships/hyperlink" Target="https://www.apprenticeships.gov.uk/apprentices/real-stories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hyperlink" Target="https://amazingapprenticeships.com/resource/the-apprenticeship-quiz-2022" TargetMode="External"/><Relationship Id="rId4" Type="http://schemas.openxmlformats.org/officeDocument/2006/relationships/hyperlink" Target="https://www.apprenticeships.gov.uk/apprentices/browse-apprenticeships" TargetMode="External"/><Relationship Id="rId9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jaguarlandrovercareers.com/content/Early-Careers/?utm_source=careermap&amp;utm_medium=early_careers&amp;utm_content=leaderboard" TargetMode="External"/><Relationship Id="rId7" Type="http://schemas.openxmlformats.org/officeDocument/2006/relationships/image" Target="../media/image7.png"/><Relationship Id="rId2" Type="http://schemas.openxmlformats.org/officeDocument/2006/relationships/hyperlink" Target="https://www.nationalapprenticeshipweek.co.uk/events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jpg"/><Relationship Id="rId4" Type="http://schemas.openxmlformats.org/officeDocument/2006/relationships/image" Target="../media/image5.jpe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08070" y="425389"/>
            <a:ext cx="7172889" cy="164630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/>
              <a:t>National Apprenticeship Week 2025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508070" y="2404793"/>
            <a:ext cx="9707084" cy="1655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The 18th annual week-long celebration of apprenticeships will be taking place between 10th-16th February 2025.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Aims: Take part in the activities and expand your understanding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68625" y="5212079"/>
            <a:ext cx="746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skillsforlife</a:t>
            </a:r>
            <a:endParaRPr lang="en-GB" dirty="0"/>
          </a:p>
        </p:txBody>
      </p:sp>
      <p:pic>
        <p:nvPicPr>
          <p:cNvPr id="9" name="Picture 2" descr="National Apprenticeship Week 2022 date announced - GOV.U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5" t="25383" b="23432"/>
          <a:stretch/>
        </p:blipFill>
        <p:spPr bwMode="auto">
          <a:xfrm>
            <a:off x="11823248" y="-1857410"/>
            <a:ext cx="4341571" cy="103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576DF4-7462-4CCF-BF87-834411A589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10" name="Picture 2" descr="National Apprenticeship Week 2024 | All About STEMAll About STEM">
            <a:extLst>
              <a:ext uri="{FF2B5EF4-FFF2-40B4-BE49-F238E27FC236}">
                <a16:creationId xmlns:a16="http://schemas.microsoft.com/office/drawing/2014/main" id="{4B0CF489-72F3-4874-B682-DF641AE4C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330" y="-7951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NATIONAL APPRENTICESHIP WEEK 2025 ...">
            <a:extLst>
              <a:ext uri="{FF2B5EF4-FFF2-40B4-BE49-F238E27FC236}">
                <a16:creationId xmlns:a16="http://schemas.microsoft.com/office/drawing/2014/main" id="{6A6AD81C-7C2C-4588-A838-888E4ACB0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310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77334" y="704759"/>
            <a:ext cx="10515600" cy="1411424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During the week …..</a:t>
            </a:r>
            <a:br>
              <a:rPr lang="en-GB"/>
            </a:br>
            <a:br>
              <a:rPr lang="en-GB"/>
            </a:b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77333" y="1598886"/>
            <a:ext cx="10151775" cy="3880773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Skills for Life</a:t>
            </a:r>
          </a:p>
          <a:p>
            <a:r>
              <a:rPr lang="en-GB" dirty="0"/>
              <a:t>The theme for National Apprenticeship Week 2025 will be </a:t>
            </a:r>
            <a:r>
              <a:rPr lang="en-GB" b="1" dirty="0"/>
              <a:t>‘skills for life’</a:t>
            </a:r>
            <a:r>
              <a:rPr lang="en-GB" dirty="0"/>
              <a:t>.</a:t>
            </a:r>
          </a:p>
          <a:p>
            <a:r>
              <a:rPr lang="en-GB" dirty="0"/>
              <a:t>A chance to reflect on how apprenticeships can help individuals to develop the skills and knowledge required for a rewarding career. </a:t>
            </a:r>
          </a:p>
          <a:p>
            <a:r>
              <a:rPr lang="en-GB" dirty="0"/>
              <a:t>Businesses then benefit from a talented workforce that is equipped with future-ready skills.  </a:t>
            </a:r>
          </a:p>
          <a:p>
            <a:r>
              <a:rPr lang="en-GB" dirty="0"/>
              <a:t>For us in school it is a great opportunity to talk and learn about what an apprenticeship is and to think about whether it is a potential future pathway for you. 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DBCE34-C6AA-4F50-8913-2CA7B9D56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7" name="Picture 2" descr="National Apprenticeship Week 2024 | All About STEMAll About STEM">
            <a:extLst>
              <a:ext uri="{FF2B5EF4-FFF2-40B4-BE49-F238E27FC236}">
                <a16:creationId xmlns:a16="http://schemas.microsoft.com/office/drawing/2014/main" id="{00A5B047-C25C-4138-B330-E7C0B51B0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330" y="-7951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NATIONAL APPRENTICESHIP WEEK 2025 ...">
            <a:extLst>
              <a:ext uri="{FF2B5EF4-FFF2-40B4-BE49-F238E27FC236}">
                <a16:creationId xmlns:a16="http://schemas.microsoft.com/office/drawing/2014/main" id="{B1A76018-F57D-4C26-9351-B669FE543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183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Year 10 </a:t>
            </a: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38200" y="1433739"/>
            <a:ext cx="10515600" cy="435133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Task 1: Explore the website link below </a:t>
            </a:r>
          </a:p>
          <a:p>
            <a:pPr marL="0" indent="0">
              <a:buNone/>
            </a:pPr>
            <a:r>
              <a:rPr lang="en-GB" dirty="0"/>
              <a:t>Apprenticeship real stories click </a:t>
            </a:r>
            <a:r>
              <a:rPr lang="en-GB" dirty="0">
                <a:hlinkClick r:id="rId2"/>
              </a:rPr>
              <a:t>here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Task: Discuss advantages and disadvantages to apprenticeships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Other video to explore and discuss</a:t>
            </a:r>
          </a:p>
          <a:p>
            <a:r>
              <a:rPr lang="en-GB" dirty="0"/>
              <a:t>Apprenticeship subject links click </a:t>
            </a:r>
            <a:r>
              <a:rPr lang="en-GB" dirty="0">
                <a:hlinkClick r:id="rId3"/>
              </a:rPr>
              <a:t>here</a:t>
            </a:r>
            <a:endParaRPr lang="en-GB" dirty="0"/>
          </a:p>
          <a:p>
            <a:r>
              <a:rPr lang="en-GB" dirty="0"/>
              <a:t>To search different apprenticeships click </a:t>
            </a:r>
            <a:r>
              <a:rPr lang="en-GB" dirty="0">
                <a:hlinkClick r:id="rId4"/>
              </a:rPr>
              <a:t>here</a:t>
            </a:r>
            <a:endParaRPr lang="en-GB" dirty="0"/>
          </a:p>
          <a:p>
            <a:r>
              <a:rPr lang="en-GB" dirty="0"/>
              <a:t>Apprenticeship quiz click </a:t>
            </a:r>
            <a:r>
              <a:rPr lang="en-GB" dirty="0">
                <a:hlinkClick r:id="rId5"/>
              </a:rPr>
              <a:t>here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247A14-5655-414A-A12D-1FD748F54C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0964" y="3576411"/>
            <a:ext cx="3377027" cy="1847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C175CB0-904B-45C0-B24F-17FB68CD54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7" name="Picture 2" descr="National Apprenticeship Week 2024 | All About STEMAll About STEM">
            <a:extLst>
              <a:ext uri="{FF2B5EF4-FFF2-40B4-BE49-F238E27FC236}">
                <a16:creationId xmlns:a16="http://schemas.microsoft.com/office/drawing/2014/main" id="{1AEB297D-8246-49B0-B722-74BF177AD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330" y="-7951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NATIONAL APPRENTICESHIP WEEK 2025 ...">
            <a:extLst>
              <a:ext uri="{FF2B5EF4-FFF2-40B4-BE49-F238E27FC236}">
                <a16:creationId xmlns:a16="http://schemas.microsoft.com/office/drawing/2014/main" id="{8006E185-9BD4-408A-8A80-DD37168A9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094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0137" y="200757"/>
            <a:ext cx="7694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solidFill>
                  <a:srgbClr val="000000"/>
                </a:solidFill>
                <a:latin typeface="Montserrat"/>
              </a:rPr>
              <a:t>National Apprenticeship Week Events 2025</a:t>
            </a:r>
            <a:endParaRPr lang="en-US" altLang="en-US" sz="1000" dirty="0"/>
          </a:p>
        </p:txBody>
      </p:sp>
      <p:sp>
        <p:nvSpPr>
          <p:cNvPr id="8" name="Rectangle 7"/>
          <p:cNvSpPr/>
          <p:nvPr/>
        </p:nvSpPr>
        <p:spPr>
          <a:xfrm>
            <a:off x="3398889" y="863122"/>
            <a:ext cx="5009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https://nationalapprenticeshipweek.co.uk/events//</a:t>
            </a:r>
            <a:endParaRPr lang="en-GB" dirty="0"/>
          </a:p>
        </p:txBody>
      </p:sp>
      <p:pic>
        <p:nvPicPr>
          <p:cNvPr id="11266" name="Picture 2" descr="https://nationalapprenticeshipweek.co.uk/wp-content/uploads/2023/01/JLR-EC_Creative_Leaderboard-728x90px-17.jpg">
            <a:hlinkClick r:id="rId3"/>
            <a:extLst>
              <a:ext uri="{FF2B5EF4-FFF2-40B4-BE49-F238E27FC236}">
                <a16:creationId xmlns:a16="http://schemas.microsoft.com/office/drawing/2014/main" id="{8D6F9A76-F426-43DC-B446-9A83A55E3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283" y="5943208"/>
            <a:ext cx="69342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3036CDE-B322-4DC3-84D4-CCC6B822DCE5}"/>
              </a:ext>
            </a:extLst>
          </p:cNvPr>
          <p:cNvSpPr/>
          <p:nvPr/>
        </p:nvSpPr>
        <p:spPr>
          <a:xfrm>
            <a:off x="430766" y="1378230"/>
            <a:ext cx="117612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2EA3F2"/>
                </a:solidFill>
                <a:latin typeface="Montserrat"/>
                <a:hlinkClick r:id="rId3"/>
              </a:rPr>
              <a:t>  </a:t>
            </a:r>
            <a:endParaRPr lang="en-US" altLang="en-US" sz="1400" dirty="0">
              <a:solidFill>
                <a:srgbClr val="666666"/>
              </a:solidFill>
              <a:latin typeface="Montserra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334DDA-3A8E-48EB-8B1E-5061F418D2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3774" y="5780865"/>
            <a:ext cx="1161456" cy="10771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AE5990-C3FF-4673-981D-9FB312BDD0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770" y="1314880"/>
            <a:ext cx="2806609" cy="50569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561ADE-3F27-4F12-89B3-3D88A4042D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3379" y="1397542"/>
            <a:ext cx="3157603" cy="54110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F00480-FC8A-4F1A-8521-873F1503066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359" t="-12179" r="-1359" b="12179"/>
          <a:stretch/>
        </p:blipFill>
        <p:spPr>
          <a:xfrm>
            <a:off x="6155544" y="661306"/>
            <a:ext cx="3361924" cy="58319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9B5B182-58C3-42CC-ABE5-6D92C839398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1722"/>
          <a:stretch/>
        </p:blipFill>
        <p:spPr>
          <a:xfrm>
            <a:off x="9313147" y="1378231"/>
            <a:ext cx="2904283" cy="205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01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8FDE417-26BB-443C-86CF-1B30C2C3D8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4748" y="5613888"/>
            <a:ext cx="1161456" cy="1077135"/>
          </a:xfrm>
          <a:prstGeom prst="rect">
            <a:avLst/>
          </a:prstGeom>
        </p:spPr>
      </p:pic>
      <p:pic>
        <p:nvPicPr>
          <p:cNvPr id="8" name="Picture 2" descr="National Apprenticeship Week 2024 | All About STEMAll About STEM">
            <a:extLst>
              <a:ext uri="{FF2B5EF4-FFF2-40B4-BE49-F238E27FC236}">
                <a16:creationId xmlns:a16="http://schemas.microsoft.com/office/drawing/2014/main" id="{22D83BD1-C1E7-4F9C-A3C4-76451B722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330" y="-7951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470032C-D408-4EAE-8564-EC23F6FA5EF6}"/>
              </a:ext>
            </a:extLst>
          </p:cNvPr>
          <p:cNvSpPr/>
          <p:nvPr/>
        </p:nvSpPr>
        <p:spPr>
          <a:xfrm>
            <a:off x="2954195" y="1635217"/>
            <a:ext cx="58968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Have a go at these games and test your knowledge </a:t>
            </a:r>
          </a:p>
          <a:p>
            <a:pPr algn="ctr"/>
            <a:r>
              <a:rPr lang="en-GB" dirty="0"/>
              <a:t>https://amazingapprenticeships.com/apprenticeship-arcade/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C0D96C8-F1EF-4271-A016-E07EE63AFA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978" t="37565" r="26565" b="11189"/>
          <a:stretch/>
        </p:blipFill>
        <p:spPr>
          <a:xfrm>
            <a:off x="2954195" y="2399665"/>
            <a:ext cx="5907819" cy="2823118"/>
          </a:xfrm>
          <a:prstGeom prst="rect">
            <a:avLst/>
          </a:prstGeom>
        </p:spPr>
      </p:pic>
      <p:pic>
        <p:nvPicPr>
          <p:cNvPr id="11" name="Picture 2" descr="NATIONAL APPRENTICESHIP WEEK 2025 ...">
            <a:extLst>
              <a:ext uri="{FF2B5EF4-FFF2-40B4-BE49-F238E27FC236}">
                <a16:creationId xmlns:a16="http://schemas.microsoft.com/office/drawing/2014/main" id="{FB9EEE25-0F7A-4441-9B40-F085581DA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581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3CF0BEE-4E8D-4B31-A269-51F297DC7D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9AF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  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31A9D291-7273-491C-B12E-4C1512EFA028}"/>
              </a:ext>
            </a:extLst>
          </p:cNvPr>
          <p:cNvSpPr txBox="1">
            <a:spLocks/>
          </p:cNvSpPr>
          <p:nvPr/>
        </p:nvSpPr>
        <p:spPr>
          <a:xfrm>
            <a:off x="4084437" y="2825442"/>
            <a:ext cx="4023126" cy="1207115"/>
          </a:xfrm>
          <a:prstGeom prst="rect">
            <a:avLst/>
          </a:prstGeom>
        </p:spPr>
        <p:txBody>
          <a:bodyPr vert="horz" lIns="91440" tIns="45720" rIns="91440" bIns="45720" numCol="1" spcCol="36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</a:p>
        </p:txBody>
      </p:sp>
      <p:pic>
        <p:nvPicPr>
          <p:cNvPr id="7" name="Picture 2" descr="NATIONAL APPRENTICESHIP WEEK 2025 ...">
            <a:extLst>
              <a:ext uri="{FF2B5EF4-FFF2-40B4-BE49-F238E27FC236}">
                <a16:creationId xmlns:a16="http://schemas.microsoft.com/office/drawing/2014/main" id="{A8B310D2-2467-4EF4-938F-43733A87E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520" y="4032557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759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1839</TotalTime>
  <Words>205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Gill Sans MT</vt:lpstr>
      <vt:lpstr>Montserrat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L Stansbridge Shaile</dc:creator>
  <cp:lastModifiedBy>Mrs L Stansbridge Shaile</cp:lastModifiedBy>
  <cp:revision>9</cp:revision>
  <dcterms:created xsi:type="dcterms:W3CDTF">2023-01-31T19:10:48Z</dcterms:created>
  <dcterms:modified xsi:type="dcterms:W3CDTF">2025-02-04T20:21:57Z</dcterms:modified>
</cp:coreProperties>
</file>