
<file path=[Content_Types].xml><?xml version="1.0" encoding="utf-8"?>
<Types xmlns="http://schemas.openxmlformats.org/package/2006/content-types">
  <Default Extension="jfif" ContentType="image/unknown"/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0" r:id="rId2"/>
    <p:sldId id="271" r:id="rId3"/>
    <p:sldId id="273" r:id="rId4"/>
    <p:sldId id="264" r:id="rId5"/>
    <p:sldId id="268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78" d="100"/>
          <a:sy n="78" d="100"/>
        </p:scale>
        <p:origin x="216" y="6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microsoft.com/office/2007/relationships/hdphoto" Target="NULL"/><Relationship Id="rId2" Type="http://schemas.openxmlformats.org/officeDocument/2006/relationships/image" Target="NULL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FCCBF27-E95A-492F-BA9E-8167EB5E0C7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4A96520-F572-4E96-93F1-AE53D2DDFED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B0DD7B0-8BFD-4120-9D27-4D352C04D0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0F5311-D74A-4FC8-B1AC-5F015E5186A8}" type="datetimeFigureOut">
              <a:rPr lang="en-GB" smtClean="0"/>
              <a:t>03/02/2025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1CA385E-8189-4409-9715-2C2A1EE258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677A9CA-BF63-4B6B-8EAA-9C71702A99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8EEB4C-10BF-4877-A2E8-BA7100B2350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8281044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6D6EBD3-992F-468D-BD9C-6F1CA9301B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2A92EA7-71EE-427C-9703-62CEDB1990A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6FF5ED-35ED-4E00-AC6C-4B8F9CAEA33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0F5311-D74A-4FC8-B1AC-5F015E5186A8}" type="datetimeFigureOut">
              <a:rPr lang="en-GB" smtClean="0"/>
              <a:t>03/02/2025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52B6F45-B79D-4E16-A32F-71F1111CB50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5831939-A566-4019-86C9-00000CB6EF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8EEB4C-10BF-4877-A2E8-BA7100B2350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067951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A9C087A-63CB-4EF3-8F61-AE2A08190E1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B11A53E-326D-4391-BFCF-6544349DA3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12C9892-F88A-4580-A714-B41C973D68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0F5311-D74A-4FC8-B1AC-5F015E5186A8}" type="datetimeFigureOut">
              <a:rPr lang="en-GB" smtClean="0"/>
              <a:t>03/02/2025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B913C0B-4687-4AD8-90CB-E226B0039C8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9184627-1B7D-407D-B0A4-D5C6231F63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8EEB4C-10BF-4877-A2E8-BA7100B2350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9514133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8BB4F4-DE16-4E56-96BA-00C67627426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77A4500-1A43-444A-A545-C498AE3E575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514CDAA-24A5-4CF8-BF20-A5B28F64A73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A1238F1-B327-4218-9943-F2BF01B2552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0F5311-D74A-4FC8-B1AC-5F015E5186A8}" type="datetimeFigureOut">
              <a:rPr lang="en-GB" smtClean="0"/>
              <a:t>03/02/2025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44143C7-20F3-4AB2-B193-2CC56B4EAD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54B86D0-391A-4078-AB00-392497914D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8EEB4C-10BF-4877-A2E8-BA7100B2350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164800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D8EE50F-03ED-4F8B-96B7-E6AD7026E58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B43DBAD-76E4-4246-8B94-DC22ABC0EB0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619B507-B40A-4EEF-A057-72D7C55A9B1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E3D7B939-F41C-4841-B290-F61641C1ABC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C48202AF-C4C1-4370-9AF3-BD2A1BD214C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B2AFC4F6-4CFF-4B11-9B10-CB85AF6811E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0F5311-D74A-4FC8-B1AC-5F015E5186A8}" type="datetimeFigureOut">
              <a:rPr lang="en-GB" smtClean="0"/>
              <a:t>03/02/2025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986BBF4F-3173-454A-A157-0D97C314B4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336C014F-B084-4B77-BD8E-65C042D0FAA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8EEB4C-10BF-4877-A2E8-BA7100B2350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6198376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FD31E3C-74E8-47D5-AD4E-8E1BD9BB802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B846DE7-09A1-41C0-B9EC-68A286A6C8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0F5311-D74A-4FC8-B1AC-5F015E5186A8}" type="datetimeFigureOut">
              <a:rPr lang="en-GB" smtClean="0"/>
              <a:t>03/02/2025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0DA0089-B831-4599-A1A0-B9B9B659D2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6E08B53-040F-497E-B10F-6C93A52B6FD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8EEB4C-10BF-4877-A2E8-BA7100B2350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8991214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455C5E7D-58F4-43A8-BD87-773B0CEA5B4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0F5311-D74A-4FC8-B1AC-5F015E5186A8}" type="datetimeFigureOut">
              <a:rPr lang="en-GB" smtClean="0"/>
              <a:t>03/02/2025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75E48CFA-4AE6-4322-8B1F-7C309173878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210460F-E36E-462E-BE15-043DADD9B5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8EEB4C-10BF-4877-A2E8-BA7100B2350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5136460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BEB5724-0C16-4B86-92CA-805FFD7B305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212A62C-7EE2-4A77-83DB-5B773D980D5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CEF4B6F-54B6-401E-BB09-CD31E45EA08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73B4494-86C8-42E9-8D6B-7379BCA6EDA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0F5311-D74A-4FC8-B1AC-5F015E5186A8}" type="datetimeFigureOut">
              <a:rPr lang="en-GB" smtClean="0"/>
              <a:t>03/02/2025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756008F-B66A-4292-886D-662DB2CC56F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BC70759-AD42-49B3-82B4-88F149F8D4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8EEB4C-10BF-4877-A2E8-BA7100B2350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3713386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281E034-4726-42FE-A5F5-235BBC43CB3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6EC85384-422E-40BB-982B-62069F1F9C6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6263633-891A-4886-B1A6-BAB532952E8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A0C8E7F-5D9B-4904-83C9-6FDD2DC88C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0F5311-D74A-4FC8-B1AC-5F015E5186A8}" type="datetimeFigureOut">
              <a:rPr lang="en-GB" smtClean="0"/>
              <a:t>03/02/2025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0C0D9EE-D287-4595-B511-768D53B439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27573D5-A83B-4656-87C1-19B9A0AC6A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8EEB4C-10BF-4877-A2E8-BA7100B2350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4430880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ED3B9DC-E001-45B1-98B1-0AD4A458547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0134458-115C-444E-823B-5E9B0D2DC30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D31D24C-63A2-4E7C-9C9F-1419969B104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0F5311-D74A-4FC8-B1AC-5F015E5186A8}" type="datetimeFigureOut">
              <a:rPr lang="en-GB" smtClean="0"/>
              <a:t>03/02/2025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657CA0C-C6FF-4D5E-A108-1B810A6D294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5F17840-B503-4E64-854E-8E8650F480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8EEB4C-10BF-4877-A2E8-BA7100B2350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322286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D5895A72-5428-4F23-A34D-BC33FC80AF1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2FDC63-EF0A-4BC9-9F2E-A34E8155AA6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E8B9921-F1D7-4CE0-86E3-F47AABA5F2D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0F5311-D74A-4FC8-B1AC-5F015E5186A8}" type="datetimeFigureOut">
              <a:rPr lang="en-GB" smtClean="0"/>
              <a:t>03/02/2025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A49F5B8-D867-4758-B1C4-8A2B9A731DA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105F3EE-1A9F-4618-ADD4-D0C9D4F337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8EEB4C-10BF-4877-A2E8-BA7100B2350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7491837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 userDrawn="1"/>
        </p:nvGrpSpPr>
        <p:grpSpPr>
          <a:xfrm flipV="1">
            <a:off x="0" y="5751694"/>
            <a:ext cx="12192000" cy="1106306"/>
            <a:chOff x="0" y="0"/>
            <a:chExt cx="7543800" cy="1778635"/>
          </a:xfrm>
        </p:grpSpPr>
        <p:sp>
          <p:nvSpPr>
            <p:cNvPr id="8" name="Flowchart: Document 4"/>
            <p:cNvSpPr/>
            <p:nvPr userDrawn="1"/>
          </p:nvSpPr>
          <p:spPr>
            <a:xfrm>
              <a:off x="0" y="238125"/>
              <a:ext cx="7543800" cy="1540510"/>
            </a:xfrm>
            <a:custGeom>
              <a:avLst/>
              <a:gdLst>
                <a:gd name="connsiteX0" fmla="*/ 0 w 21600"/>
                <a:gd name="connsiteY0" fmla="*/ 0 h 21600"/>
                <a:gd name="connsiteX1" fmla="*/ 21600 w 21600"/>
                <a:gd name="connsiteY1" fmla="*/ 0 h 21600"/>
                <a:gd name="connsiteX2" fmla="*/ 21600 w 21600"/>
                <a:gd name="connsiteY2" fmla="*/ 17322 h 21600"/>
                <a:gd name="connsiteX3" fmla="*/ 0 w 21600"/>
                <a:gd name="connsiteY3" fmla="*/ 20172 h 21600"/>
                <a:gd name="connsiteX4" fmla="*/ 0 w 21600"/>
                <a:gd name="connsiteY4" fmla="*/ 0 h 21600"/>
                <a:gd name="connsiteX0" fmla="*/ 0 w 21600"/>
                <a:gd name="connsiteY0" fmla="*/ 0 h 20815"/>
                <a:gd name="connsiteX1" fmla="*/ 21600 w 21600"/>
                <a:gd name="connsiteY1" fmla="*/ 0 h 20815"/>
                <a:gd name="connsiteX2" fmla="*/ 21600 w 21600"/>
                <a:gd name="connsiteY2" fmla="*/ 10069 h 20815"/>
                <a:gd name="connsiteX3" fmla="*/ 0 w 21600"/>
                <a:gd name="connsiteY3" fmla="*/ 20172 h 20815"/>
                <a:gd name="connsiteX4" fmla="*/ 0 w 21600"/>
                <a:gd name="connsiteY4" fmla="*/ 0 h 20815"/>
                <a:gd name="connsiteX0" fmla="*/ 0 w 21600"/>
                <a:gd name="connsiteY0" fmla="*/ 0 h 18916"/>
                <a:gd name="connsiteX1" fmla="*/ 21600 w 21600"/>
                <a:gd name="connsiteY1" fmla="*/ 0 h 18916"/>
                <a:gd name="connsiteX2" fmla="*/ 21600 w 21600"/>
                <a:gd name="connsiteY2" fmla="*/ 10069 h 18916"/>
                <a:gd name="connsiteX3" fmla="*/ 0 w 21600"/>
                <a:gd name="connsiteY3" fmla="*/ 18184 h 18916"/>
                <a:gd name="connsiteX4" fmla="*/ 0 w 21600"/>
                <a:gd name="connsiteY4" fmla="*/ 0 h 189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1600" h="18916">
                  <a:moveTo>
                    <a:pt x="0" y="0"/>
                  </a:moveTo>
                  <a:lnTo>
                    <a:pt x="21600" y="0"/>
                  </a:lnTo>
                  <a:lnTo>
                    <a:pt x="21600" y="10069"/>
                  </a:lnTo>
                  <a:cubicBezTo>
                    <a:pt x="10800" y="10069"/>
                    <a:pt x="10800" y="21934"/>
                    <a:pt x="0" y="18184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A2D668"/>
            </a:solidFill>
            <a:ln>
              <a:solidFill>
                <a:srgbClr val="A2D668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ct val="107000"/>
                </a:lnSpc>
                <a:spcAft>
                  <a:spcPts val="800"/>
                </a:spcAft>
              </a:pPr>
              <a:r>
                <a:rPr lang="en-GB" sz="1100">
                  <a:effectLst/>
                  <a:ea typeface="Calibri" panose="020F0502020204030204" pitchFamily="34" charset="0"/>
                  <a:cs typeface="Times New Roman" panose="02020603050405020304" pitchFamily="18" charset="0"/>
                </a:rPr>
                <a:t> </a:t>
              </a:r>
            </a:p>
          </p:txBody>
        </p:sp>
        <p:sp>
          <p:nvSpPr>
            <p:cNvPr id="9" name="Flowchart: Document 4"/>
            <p:cNvSpPr/>
            <p:nvPr userDrawn="1"/>
          </p:nvSpPr>
          <p:spPr>
            <a:xfrm>
              <a:off x="0" y="0"/>
              <a:ext cx="7543800" cy="1695450"/>
            </a:xfrm>
            <a:custGeom>
              <a:avLst/>
              <a:gdLst>
                <a:gd name="connsiteX0" fmla="*/ 0 w 21600"/>
                <a:gd name="connsiteY0" fmla="*/ 0 h 21600"/>
                <a:gd name="connsiteX1" fmla="*/ 21600 w 21600"/>
                <a:gd name="connsiteY1" fmla="*/ 0 h 21600"/>
                <a:gd name="connsiteX2" fmla="*/ 21600 w 21600"/>
                <a:gd name="connsiteY2" fmla="*/ 17322 h 21600"/>
                <a:gd name="connsiteX3" fmla="*/ 0 w 21600"/>
                <a:gd name="connsiteY3" fmla="*/ 20172 h 21600"/>
                <a:gd name="connsiteX4" fmla="*/ 0 w 21600"/>
                <a:gd name="connsiteY4" fmla="*/ 0 h 21600"/>
                <a:gd name="connsiteX0" fmla="*/ 0 w 21600"/>
                <a:gd name="connsiteY0" fmla="*/ 0 h 20815"/>
                <a:gd name="connsiteX1" fmla="*/ 21600 w 21600"/>
                <a:gd name="connsiteY1" fmla="*/ 0 h 20815"/>
                <a:gd name="connsiteX2" fmla="*/ 21600 w 21600"/>
                <a:gd name="connsiteY2" fmla="*/ 10069 h 20815"/>
                <a:gd name="connsiteX3" fmla="*/ 0 w 21600"/>
                <a:gd name="connsiteY3" fmla="*/ 20172 h 20815"/>
                <a:gd name="connsiteX4" fmla="*/ 0 w 21600"/>
                <a:gd name="connsiteY4" fmla="*/ 0 h 2081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1600" h="20815">
                  <a:moveTo>
                    <a:pt x="0" y="0"/>
                  </a:moveTo>
                  <a:lnTo>
                    <a:pt x="21600" y="0"/>
                  </a:lnTo>
                  <a:lnTo>
                    <a:pt x="21600" y="10069"/>
                  </a:lnTo>
                  <a:cubicBezTo>
                    <a:pt x="10800" y="10069"/>
                    <a:pt x="10800" y="23922"/>
                    <a:pt x="0" y="20172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006000"/>
            </a:solidFill>
            <a:ln>
              <a:solidFill>
                <a:srgbClr val="0066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ct val="107000"/>
                </a:lnSpc>
                <a:spcAft>
                  <a:spcPts val="800"/>
                </a:spcAft>
              </a:pPr>
              <a:r>
                <a:rPr lang="en-GB" sz="1100">
                  <a:effectLst/>
                  <a:ea typeface="Calibri" panose="020F0502020204030204" pitchFamily="34" charset="0"/>
                  <a:cs typeface="Times New Roman" panose="02020603050405020304" pitchFamily="18" charset="0"/>
                </a:rPr>
                <a:t> </a:t>
              </a:r>
            </a:p>
          </p:txBody>
        </p:sp>
      </p:grpSp>
      <p:sp>
        <p:nvSpPr>
          <p:cNvPr id="10" name="Text Box 2"/>
          <p:cNvSpPr txBox="1">
            <a:spLocks noChangeArrowheads="1"/>
          </p:cNvSpPr>
          <p:nvPr userDrawn="1"/>
        </p:nvSpPr>
        <p:spPr bwMode="auto">
          <a:xfrm>
            <a:off x="280987" y="5897701"/>
            <a:ext cx="5534025" cy="4683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b="1" dirty="0">
                <a:solidFill>
                  <a:srgbClr val="FFFFFF"/>
                </a:solidFill>
                <a:effectLst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Richard Challoner School</a:t>
            </a:r>
            <a:endParaRPr lang="en-GB" sz="105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1" name="Text Box 2"/>
          <p:cNvSpPr txBox="1">
            <a:spLocks noChangeArrowheads="1"/>
          </p:cNvSpPr>
          <p:nvPr userDrawn="1"/>
        </p:nvSpPr>
        <p:spPr bwMode="auto">
          <a:xfrm>
            <a:off x="1495425" y="581025"/>
            <a:ext cx="3124200" cy="4165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350" i="1">
                <a:solidFill>
                  <a:srgbClr val="FFFFFF"/>
                </a:solidFill>
                <a:effectLst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Headmaster: Mr S. Maher BA (Hons.) PGCE</a:t>
            </a:r>
            <a:endParaRPr lang="en-GB" sz="11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2" name="Text Box 2"/>
          <p:cNvSpPr txBox="1">
            <a:spLocks noChangeArrowheads="1"/>
          </p:cNvSpPr>
          <p:nvPr userDrawn="1"/>
        </p:nvSpPr>
        <p:spPr bwMode="auto">
          <a:xfrm>
            <a:off x="1485900" y="885825"/>
            <a:ext cx="3124200" cy="4241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spAutoFit/>
          </a:bodyPr>
          <a:lstStyle/>
          <a:p>
            <a:pPr>
              <a:spcAft>
                <a:spcPts val="0"/>
              </a:spcAft>
            </a:pPr>
            <a:r>
              <a:rPr lang="en-GB" sz="1100">
                <a:solidFill>
                  <a:srgbClr val="FFFFFF"/>
                </a:solidFill>
                <a:effectLst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020 8330 5947</a:t>
            </a:r>
            <a:endParaRPr lang="en-GB" sz="11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en-GB" sz="1100">
                <a:solidFill>
                  <a:srgbClr val="FFFFFF"/>
                </a:solidFill>
                <a:effectLst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www.richardchalloner.com </a:t>
            </a:r>
            <a:endParaRPr lang="en-GB" sz="11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13" name="Picture 12"/>
          <p:cNvPicPr>
            <a:picLocks noChangeAspect="1"/>
          </p:cNvPicPr>
          <p:nvPr userDrawn="1"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2778" b="97727" l="1171" r="97424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10850" y="5584282"/>
            <a:ext cx="1247775" cy="1156970"/>
          </a:xfrm>
          <a:prstGeom prst="rect">
            <a:avLst/>
          </a:prstGeom>
        </p:spPr>
      </p:pic>
      <p:sp>
        <p:nvSpPr>
          <p:cNvPr id="14" name="Text Box 2"/>
          <p:cNvSpPr txBox="1">
            <a:spLocks noChangeArrowheads="1"/>
          </p:cNvSpPr>
          <p:nvPr userDrawn="1"/>
        </p:nvSpPr>
        <p:spPr bwMode="auto">
          <a:xfrm>
            <a:off x="290512" y="6345837"/>
            <a:ext cx="5534025" cy="3742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800" b="1" i="1" dirty="0">
                <a:solidFill>
                  <a:srgbClr val="FFFFFF"/>
                </a:solidFill>
                <a:effectLst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“Doing ordinary things extraordinarily well”</a:t>
            </a:r>
            <a:endParaRPr lang="en-GB" sz="900" i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635000" y="698500"/>
            <a:ext cx="10439400" cy="424180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9641818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FACD80D1-77EE-44A5-B7C1-C5C1BB45FFB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DC76604-F930-49BC-BE1B-83CC0CD29BB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284455D-E06F-434A-AC9A-F7CD24DE7E1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90F5311-D74A-4FC8-B1AC-5F015E5186A8}" type="datetimeFigureOut">
              <a:rPr lang="en-GB" smtClean="0"/>
              <a:t>03/02/2025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C612872-CB6F-4A96-9367-81428190DEF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7247A1A-8A84-4184-9974-17C09B39CCA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98EEB4C-10BF-4877-A2E8-BA7100B2350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912737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NULL"/><Relationship Id="rId2" Type="http://schemas.openxmlformats.org/officeDocument/2006/relationships/hyperlink" Target="https://www.amazingapprenticeships.com/resources/naw-4-minute-explainer-film/" TargetMode="Externa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2.jpe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jpeg"/><Relationship Id="rId3" Type="http://schemas.openxmlformats.org/officeDocument/2006/relationships/hyperlink" Target="https://www.apprenticeships.gov.uk/apprentices/browse-apprenticeships" TargetMode="External"/><Relationship Id="rId7" Type="http://schemas.openxmlformats.org/officeDocument/2006/relationships/image" Target="../media/image1.jpg"/><Relationship Id="rId2" Type="http://schemas.openxmlformats.org/officeDocument/2006/relationships/hyperlink" Target="https://amazingapprenticeships.com/think-apprenticeships-films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3.jfif"/><Relationship Id="rId5" Type="http://schemas.openxmlformats.org/officeDocument/2006/relationships/hyperlink" Target="https://amazingapprenticeships.com/resource/the-apprenticeship-quiz-2022" TargetMode="External"/><Relationship Id="rId4" Type="http://schemas.openxmlformats.org/officeDocument/2006/relationships/hyperlink" Target="https://www.apprenticeships.gov.uk/apprentices/real-stories" TargetMode="Externa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hyperlink" Target="https://jaguarlandrovercareers.com/content/Early-Careers/?utm_source=careermap&amp;utm_medium=early_careers&amp;utm_content=leaderboard" TargetMode="External"/><Relationship Id="rId7" Type="http://schemas.openxmlformats.org/officeDocument/2006/relationships/image" Target="../media/image6.png"/><Relationship Id="rId2" Type="http://schemas.openxmlformats.org/officeDocument/2006/relationships/hyperlink" Target="https://www.nationalapprenticeshipweek.co.uk/events/" TargetMode="Externa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1.jp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/>
          <p:cNvSpPr txBox="1">
            <a:spLocks/>
          </p:cNvSpPr>
          <p:nvPr/>
        </p:nvSpPr>
        <p:spPr>
          <a:xfrm>
            <a:off x="508070" y="425389"/>
            <a:ext cx="7172889" cy="1646302"/>
          </a:xfrm>
          <a:prstGeom prst="rect">
            <a:avLst/>
          </a:prstGeom>
        </p:spPr>
        <p:txBody>
          <a:bodyPr>
            <a:normAutofit fontScale="975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b="1" dirty="0"/>
              <a:t>National Apprenticeship Week 2025</a:t>
            </a:r>
          </a:p>
          <a:p>
            <a:pPr algn="ctr"/>
            <a:endParaRPr lang="en-GB" b="1" dirty="0"/>
          </a:p>
        </p:txBody>
      </p:sp>
      <p:sp>
        <p:nvSpPr>
          <p:cNvPr id="7" name="Subtitle 2"/>
          <p:cNvSpPr txBox="1">
            <a:spLocks/>
          </p:cNvSpPr>
          <p:nvPr/>
        </p:nvSpPr>
        <p:spPr>
          <a:xfrm>
            <a:off x="564548" y="1603462"/>
            <a:ext cx="9707084" cy="1655762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GB" dirty="0"/>
              <a:t>The 18th annual week-long celebration of apprenticeships will be taking place between 10th-16th February 2025.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>
                <a:hlinkClick r:id="rId2"/>
              </a:rPr>
              <a:t>https://www.amazingapprenticeships.com/resources/naw-4-minute-explainer-film/</a:t>
            </a: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Aims: Take part in the activities and expand your understanding</a:t>
            </a:r>
          </a:p>
          <a:p>
            <a:pPr marL="0" indent="0">
              <a:buNone/>
            </a:pPr>
            <a:r>
              <a:rPr lang="en-GB" dirty="0"/>
              <a:t>Questions? Pop in to the Careers office</a:t>
            </a:r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</p:txBody>
      </p:sp>
      <p:sp>
        <p:nvSpPr>
          <p:cNvPr id="8" name="TextBox 7"/>
          <p:cNvSpPr txBox="1"/>
          <p:nvPr/>
        </p:nvSpPr>
        <p:spPr>
          <a:xfrm>
            <a:off x="668625" y="5212079"/>
            <a:ext cx="74671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#</a:t>
            </a:r>
            <a:r>
              <a:rPr lang="en-GB" dirty="0" err="1"/>
              <a:t>skillsforlife</a:t>
            </a:r>
            <a:endParaRPr lang="en-GB" dirty="0"/>
          </a:p>
        </p:txBody>
      </p:sp>
      <p:pic>
        <p:nvPicPr>
          <p:cNvPr id="9" name="Picture 2" descr="National Apprenticeship Week 2022 date announced - GOV.UK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375" t="25383" b="23432"/>
          <a:stretch/>
        </p:blipFill>
        <p:spPr bwMode="auto">
          <a:xfrm>
            <a:off x="11823248" y="-1857410"/>
            <a:ext cx="4341571" cy="10386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76576DF4-7462-4CCF-BF87-834411A5893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615448" y="5544420"/>
            <a:ext cx="1339904" cy="1242628"/>
          </a:xfrm>
          <a:prstGeom prst="rect">
            <a:avLst/>
          </a:prstGeom>
        </p:spPr>
      </p:pic>
      <p:pic>
        <p:nvPicPr>
          <p:cNvPr id="10" name="Picture 6" descr="NATIONAL APPRENTICESHIP WEEK 2025 ...">
            <a:extLst>
              <a:ext uri="{FF2B5EF4-FFF2-40B4-BE49-F238E27FC236}">
                <a16:creationId xmlns:a16="http://schemas.microsoft.com/office/drawing/2014/main" id="{6824D1BC-7C17-4AFC-9417-11C35A801D8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69277" y="22312"/>
            <a:ext cx="2886075" cy="1581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7331047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/>
          </p:cNvSpPr>
          <p:nvPr/>
        </p:nvSpPr>
        <p:spPr>
          <a:xfrm>
            <a:off x="677334" y="704759"/>
            <a:ext cx="10515600" cy="1411424"/>
          </a:xfrm>
          <a:prstGeom prst="rect">
            <a:avLst/>
          </a:prstGeom>
        </p:spPr>
        <p:txBody>
          <a:bodyPr>
            <a:normAutofit fontScale="90000" lnSpcReduction="2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/>
              <a:t>During the week …..</a:t>
            </a:r>
            <a:br>
              <a:rPr lang="en-GB"/>
            </a:br>
            <a:br>
              <a:rPr lang="en-GB"/>
            </a:br>
            <a:endParaRPr lang="en-GB" dirty="0"/>
          </a:p>
        </p:txBody>
      </p:sp>
      <p:sp>
        <p:nvSpPr>
          <p:cNvPr id="3" name="Content Placeholder 2"/>
          <p:cNvSpPr txBox="1">
            <a:spLocks/>
          </p:cNvSpPr>
          <p:nvPr/>
        </p:nvSpPr>
        <p:spPr>
          <a:xfrm>
            <a:off x="677333" y="1598886"/>
            <a:ext cx="10151775" cy="3880773"/>
          </a:xfrm>
          <a:prstGeom prst="rect">
            <a:avLst/>
          </a:prstGeom>
        </p:spPr>
        <p:txBody>
          <a:bodyPr>
            <a:normAutofit fontScale="925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GB" b="1" dirty="0"/>
              <a:t>Skills for Life</a:t>
            </a:r>
          </a:p>
          <a:p>
            <a:r>
              <a:rPr lang="en-GB" dirty="0"/>
              <a:t>The theme for National Apprenticeship Week 2025 will be </a:t>
            </a:r>
            <a:r>
              <a:rPr lang="en-GB" b="1" dirty="0"/>
              <a:t>‘skills for life’</a:t>
            </a:r>
            <a:r>
              <a:rPr lang="en-GB" dirty="0"/>
              <a:t>.</a:t>
            </a:r>
          </a:p>
          <a:p>
            <a:r>
              <a:rPr lang="en-GB" dirty="0"/>
              <a:t>A chance to reflect on how apprenticeships can help individuals to develop the skills and knowledge required for a rewarding career. </a:t>
            </a:r>
          </a:p>
          <a:p>
            <a:r>
              <a:rPr lang="en-GB" dirty="0"/>
              <a:t>Businesses then benefit from a talented workforce that is equipped with future-ready skills.  </a:t>
            </a:r>
          </a:p>
          <a:p>
            <a:r>
              <a:rPr lang="en-GB" dirty="0"/>
              <a:t>For us in school it is a great opportunity to talk and learn about what an apprenticeship is and to think about whether it is a potential future pathway for you. </a:t>
            </a:r>
          </a:p>
          <a:p>
            <a:endParaRPr lang="en-GB" dirty="0"/>
          </a:p>
          <a:p>
            <a:endParaRPr lang="en-GB" dirty="0"/>
          </a:p>
          <a:p>
            <a:pPr marL="0" indent="0">
              <a:buFont typeface="Arial" panose="020B0604020202020204" pitchFamily="34" charset="0"/>
              <a:buNone/>
            </a:pPr>
            <a:endParaRPr lang="en-GB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4EDBCE34-C6AA-4F50-8913-2CA7B9D56D0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615448" y="5544420"/>
            <a:ext cx="1339904" cy="1242628"/>
          </a:xfrm>
          <a:prstGeom prst="rect">
            <a:avLst/>
          </a:prstGeom>
        </p:spPr>
      </p:pic>
      <p:pic>
        <p:nvPicPr>
          <p:cNvPr id="7" name="Picture 6" descr="NATIONAL APPRENTICESHIP WEEK 2025 ...">
            <a:extLst>
              <a:ext uri="{FF2B5EF4-FFF2-40B4-BE49-F238E27FC236}">
                <a16:creationId xmlns:a16="http://schemas.microsoft.com/office/drawing/2014/main" id="{C98340F8-F9C8-4A73-8299-A3CFA2988F3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6362" y="174170"/>
            <a:ext cx="2886075" cy="1581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1918327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/>
          </p:cNvSpPr>
          <p:nvPr/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/>
              <a:t>Year 7 </a:t>
            </a:r>
            <a:endParaRPr lang="en-GB" dirty="0"/>
          </a:p>
        </p:txBody>
      </p:sp>
      <p:sp>
        <p:nvSpPr>
          <p:cNvPr id="3" name="Content Placeholder 2"/>
          <p:cNvSpPr txBox="1">
            <a:spLocks/>
          </p:cNvSpPr>
          <p:nvPr/>
        </p:nvSpPr>
        <p:spPr>
          <a:xfrm>
            <a:off x="754118" y="1250860"/>
            <a:ext cx="10515600" cy="4351338"/>
          </a:xfrm>
          <a:prstGeom prst="rect">
            <a:avLst/>
          </a:prstGeom>
        </p:spPr>
        <p:txBody>
          <a:bodyPr>
            <a:normAutofit fontScale="85000" lnSpcReduction="2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GB" dirty="0"/>
              <a:t>Task 1: – Watch the links below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en-GB" dirty="0"/>
          </a:p>
          <a:p>
            <a:r>
              <a:rPr lang="en-GB" dirty="0"/>
              <a:t>Apprenticeship subject links click </a:t>
            </a:r>
            <a:r>
              <a:rPr lang="en-GB" dirty="0">
                <a:hlinkClick r:id="rId2"/>
              </a:rPr>
              <a:t>here</a:t>
            </a:r>
            <a:endParaRPr lang="en-GB" dirty="0"/>
          </a:p>
          <a:p>
            <a:r>
              <a:rPr lang="en-GB" dirty="0"/>
              <a:t>To search different apprenticeships click </a:t>
            </a:r>
            <a:r>
              <a:rPr lang="en-GB" dirty="0">
                <a:hlinkClick r:id="rId3"/>
              </a:rPr>
              <a:t>here</a:t>
            </a:r>
            <a:endParaRPr lang="en-GB" dirty="0"/>
          </a:p>
          <a:p>
            <a:r>
              <a:rPr lang="en-GB" dirty="0"/>
              <a:t>Apprenticeship real stories click </a:t>
            </a:r>
            <a:r>
              <a:rPr lang="en-GB" dirty="0">
                <a:hlinkClick r:id="rId4"/>
              </a:rPr>
              <a:t>here</a:t>
            </a:r>
            <a:endParaRPr lang="en-GB" dirty="0"/>
          </a:p>
          <a:p>
            <a:r>
              <a:rPr lang="en-GB" dirty="0"/>
              <a:t>Apprenticeship quiz click </a:t>
            </a:r>
            <a:r>
              <a:rPr lang="en-GB" dirty="0">
                <a:hlinkClick r:id="rId5"/>
              </a:rPr>
              <a:t>here</a:t>
            </a:r>
            <a:endParaRPr lang="en-GB" dirty="0"/>
          </a:p>
          <a:p>
            <a:pPr marL="0" indent="0">
              <a:buFont typeface="Arial" panose="020B0604020202020204" pitchFamily="34" charset="0"/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Task 2: Create a poster advertising apprenticeships</a:t>
            </a:r>
          </a:p>
          <a:p>
            <a:endParaRPr lang="en-GB" dirty="0"/>
          </a:p>
          <a:p>
            <a:pPr marL="0" indent="0">
              <a:buNone/>
            </a:pPr>
            <a:r>
              <a:rPr lang="en-GB" dirty="0"/>
              <a:t>Task 3: Create a mind map showing the advantages and disadvantages to apprenticeships 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en-GB" dirty="0"/>
          </a:p>
          <a:p>
            <a:pPr marL="0" indent="0">
              <a:buFont typeface="Arial" panose="020B0604020202020204" pitchFamily="34" charset="0"/>
              <a:buNone/>
            </a:pPr>
            <a:endParaRPr lang="en-GB" dirty="0"/>
          </a:p>
          <a:p>
            <a:pPr marL="0" indent="0">
              <a:buFont typeface="Arial" panose="020B0604020202020204" pitchFamily="34" charset="0"/>
              <a:buNone/>
            </a:pPr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886D0D68-2B77-4DB2-823C-D6772B476810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358809" y="2100173"/>
            <a:ext cx="2745684" cy="952500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06453341-CDA2-494F-863F-727BB5B7D1E0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0615448" y="5544420"/>
            <a:ext cx="1339904" cy="1242628"/>
          </a:xfrm>
          <a:prstGeom prst="rect">
            <a:avLst/>
          </a:prstGeom>
        </p:spPr>
      </p:pic>
      <p:pic>
        <p:nvPicPr>
          <p:cNvPr id="7" name="Picture 6" descr="NATIONAL APPRENTICESHIP WEEK 2025 ...">
            <a:extLst>
              <a:ext uri="{FF2B5EF4-FFF2-40B4-BE49-F238E27FC236}">
                <a16:creationId xmlns:a16="http://schemas.microsoft.com/office/drawing/2014/main" id="{795DD683-4F20-49AC-8F97-048340A25BA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26460" y="237331"/>
            <a:ext cx="2886075" cy="1581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1768128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730137" y="200757"/>
            <a:ext cx="769402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en-US" sz="2800" dirty="0">
                <a:solidFill>
                  <a:srgbClr val="000000"/>
                </a:solidFill>
                <a:latin typeface="Montserrat"/>
              </a:rPr>
              <a:t>National Apprenticeship Week Events 2025</a:t>
            </a:r>
            <a:endParaRPr lang="en-US" altLang="en-US" sz="1000" dirty="0"/>
          </a:p>
        </p:txBody>
      </p:sp>
      <p:sp>
        <p:nvSpPr>
          <p:cNvPr id="8" name="Rectangle 7"/>
          <p:cNvSpPr/>
          <p:nvPr/>
        </p:nvSpPr>
        <p:spPr>
          <a:xfrm>
            <a:off x="3398889" y="863122"/>
            <a:ext cx="500996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>
                <a:hlinkClick r:id="rId2"/>
              </a:rPr>
              <a:t>https://nationalapprenticeshipweek.co.uk/events//</a:t>
            </a:r>
            <a:endParaRPr lang="en-GB" dirty="0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93036CDE-B322-4DC3-84D4-CCC6B822DCE5}"/>
              </a:ext>
            </a:extLst>
          </p:cNvPr>
          <p:cNvSpPr/>
          <p:nvPr/>
        </p:nvSpPr>
        <p:spPr>
          <a:xfrm>
            <a:off x="430766" y="1378230"/>
            <a:ext cx="11761234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en-US" sz="1400" dirty="0">
                <a:solidFill>
                  <a:srgbClr val="2EA3F2"/>
                </a:solidFill>
                <a:latin typeface="Montserrat"/>
                <a:hlinkClick r:id="rId3"/>
              </a:rPr>
              <a:t>  </a:t>
            </a:r>
            <a:endParaRPr lang="en-US" altLang="en-US" sz="1400" dirty="0">
              <a:solidFill>
                <a:srgbClr val="666666"/>
              </a:solidFill>
              <a:latin typeface="Montserrat"/>
            </a:endParaRP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0B334DDA-3A8E-48EB-8B1E-5061F418D28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813774" y="5780865"/>
            <a:ext cx="1161456" cy="1077135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0CAE5990-C3FF-4673-981D-9FB312BDD02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6770" y="1314880"/>
            <a:ext cx="2806609" cy="5056953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10561ADE-3F27-4F12-89B3-3D88A4042DEE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023379" y="1397542"/>
            <a:ext cx="3157603" cy="5411016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F5F00480-FC8A-4F1A-8521-873F1503066D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1359" t="-12179" r="-1359" b="12179"/>
          <a:stretch/>
        </p:blipFill>
        <p:spPr>
          <a:xfrm>
            <a:off x="6155544" y="661306"/>
            <a:ext cx="3361924" cy="5831909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49B5B182-58C3-42CC-ABE5-6D92C839398F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11722"/>
          <a:stretch/>
        </p:blipFill>
        <p:spPr>
          <a:xfrm>
            <a:off x="9313147" y="1378231"/>
            <a:ext cx="2904283" cy="20507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7100188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13CF0BEE-4E8D-4B31-A269-51F297DC7D2B}"/>
              </a:ext>
            </a:extLst>
          </p:cNvPr>
          <p:cNvSpPr/>
          <p:nvPr/>
        </p:nvSpPr>
        <p:spPr>
          <a:xfrm>
            <a:off x="0" y="-1"/>
            <a:ext cx="12192000" cy="6858000"/>
          </a:xfrm>
          <a:prstGeom prst="rect">
            <a:avLst/>
          </a:prstGeom>
          <a:solidFill>
            <a:srgbClr val="09AFA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/>
              <a:t>  </a:t>
            </a:r>
          </a:p>
        </p:txBody>
      </p:sp>
      <p:sp>
        <p:nvSpPr>
          <p:cNvPr id="5" name="Subtitle 2">
            <a:extLst>
              <a:ext uri="{FF2B5EF4-FFF2-40B4-BE49-F238E27FC236}">
                <a16:creationId xmlns:a16="http://schemas.microsoft.com/office/drawing/2014/main" id="{31A9D291-7273-491C-B12E-4C1512EFA028}"/>
              </a:ext>
            </a:extLst>
          </p:cNvPr>
          <p:cNvSpPr txBox="1">
            <a:spLocks/>
          </p:cNvSpPr>
          <p:nvPr/>
        </p:nvSpPr>
        <p:spPr>
          <a:xfrm>
            <a:off x="4084437" y="4405312"/>
            <a:ext cx="4023126" cy="1207115"/>
          </a:xfrm>
          <a:prstGeom prst="rect">
            <a:avLst/>
          </a:prstGeom>
        </p:spPr>
        <p:txBody>
          <a:bodyPr vert="horz" lIns="91440" tIns="45720" rIns="91440" bIns="45720" numCol="1" spcCol="36000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00000"/>
              </a:lnSpc>
              <a:spcAft>
                <a:spcPts val="1000"/>
              </a:spcAft>
              <a:buNone/>
            </a:pPr>
            <a:r>
              <a:rPr lang="en-GB" sz="60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Thank you </a:t>
            </a:r>
          </a:p>
        </p:txBody>
      </p:sp>
      <p:pic>
        <p:nvPicPr>
          <p:cNvPr id="1030" name="Picture 6" descr="NATIONAL APPRENTICESHIP WEEK 2025 ...">
            <a:extLst>
              <a:ext uri="{FF2B5EF4-FFF2-40B4-BE49-F238E27FC236}">
                <a16:creationId xmlns:a16="http://schemas.microsoft.com/office/drawing/2014/main" id="{AE8FF602-C1F5-4267-B90C-0341044C23B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52962" y="1847849"/>
            <a:ext cx="2886075" cy="1581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2875907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1844</TotalTime>
  <Words>215</Words>
  <Application>Microsoft Office PowerPoint</Application>
  <PresentationFormat>Widescreen</PresentationFormat>
  <Paragraphs>37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2" baseType="lpstr">
      <vt:lpstr>Arial</vt:lpstr>
      <vt:lpstr>Calibri</vt:lpstr>
      <vt:lpstr>Calibri Light</vt:lpstr>
      <vt:lpstr>Gill Sans MT</vt:lpstr>
      <vt:lpstr>Montserrat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Mrs L Stansbridge Shaile</dc:creator>
  <cp:lastModifiedBy>Mrs L Stansbridge Shaile</cp:lastModifiedBy>
  <cp:revision>10</cp:revision>
  <dcterms:created xsi:type="dcterms:W3CDTF">2023-01-31T19:10:48Z</dcterms:created>
  <dcterms:modified xsi:type="dcterms:W3CDTF">2025-02-04T20:25:14Z</dcterms:modified>
</cp:coreProperties>
</file>